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9"/>
  </p:notesMasterIdLst>
  <p:handoutMasterIdLst>
    <p:handoutMasterId r:id="rId40"/>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13" r:id="rId34"/>
    <p:sldId id="307" r:id="rId35"/>
    <p:sldId id="319" r:id="rId36"/>
    <p:sldId id="280" r:id="rId37"/>
    <p:sldId id="2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B9B6F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1" autoAdjust="0"/>
    <p:restoredTop sz="94624" autoAdjust="0"/>
  </p:normalViewPr>
  <p:slideViewPr>
    <p:cSldViewPr>
      <p:cViewPr varScale="1">
        <p:scale>
          <a:sx n="65" d="100"/>
          <a:sy n="65" d="100"/>
        </p:scale>
        <p:origin x="-122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1/17/2016</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1/17/2016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pPr/>
              <a:t>1/17/2016</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0D8A791-5C5D-489F-9563-ABB7932C2873}"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1/17/2016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1/17/2016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1/17/2016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1/17/2016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1/17/2016</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1/17/2016</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0D8A791-5C5D-489F-9563-ABB7932C2873}" type="datetime1">
              <a:rPr lang="en-US" smtClean="0"/>
              <a:pPr/>
              <a:t>1/17/2016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481ABF-BD3D-4064-846C-A69D482DD341}" type="datetime1">
              <a:rPr lang="en-US" smtClean="0"/>
              <a:pPr/>
              <a:t>1/17/2016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B8B1348-158B-4953-AF63-2316577FC177}" type="datetime1">
              <a:rPr lang="en-US" smtClean="0"/>
              <a:pPr/>
              <a:t>1/17/2016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BBEA2E3-CE59-40F5-A298-30FBABE00152}" type="datetime1">
              <a:rPr lang="en-US" smtClean="0"/>
              <a:pPr/>
              <a:t>1/17/2016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323AE24-BA10-4EFA-995C-6D3D85AFE373}" type="datetime1">
              <a:rPr lang="en-US" smtClean="0"/>
              <a:pPr/>
              <a:t>1/17/2016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FD07B5-5FFD-487B-8462-719BC0ABA9EF}" type="datetime1">
              <a:rPr lang="en-US" smtClean="0"/>
              <a:pPr/>
              <a:t>1/17/2016</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8B1DB68-2789-4331-BBCC-45F28AAFA384}" type="datetime1">
              <a:rPr lang="en-US" smtClean="0"/>
              <a:pPr/>
              <a:t>1/17/2016</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4201B0D-51BB-4021-9D18-A85DB7C4EF72}" type="datetime1">
              <a:rPr lang="en-US" smtClean="0"/>
              <a:pPr/>
              <a:t>1/17/2016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D87C3D3-4145-4B8B-A715-E0552CA40831}" type="datetime1">
              <a:rPr lang="en-US" smtClean="0"/>
              <a:pPr/>
              <a:t>1/17/2016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231302-6A92-4282-9B8A-0B6F8CA9482A}" type="datetime1">
              <a:rPr lang="en-US" smtClean="0"/>
              <a:pPr/>
              <a:t>1/17/2016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4BFC10-78C1-463F-A005-1625B3259ADA}" type="datetime1">
              <a:rPr lang="en-US" smtClean="0"/>
              <a:pPr/>
              <a:t>1/17/2016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1/17/2016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1/17/2016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1/17/2016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1/17/2016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1/17/2016</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1/17/2016</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1/17/2016</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4071966"/>
            <a:ext cx="6858048" cy="1142984"/>
          </a:xfrm>
        </p:spPr>
        <p:txBody>
          <a:bodyPr>
            <a:normAutofit/>
          </a:bodyPr>
          <a:lstStyle/>
          <a:p>
            <a:pPr algn="ctr"/>
            <a:r>
              <a:rPr lang="en-IN" dirty="0" smtClean="0">
                <a:solidFill>
                  <a:srgbClr val="FF00FF"/>
                </a:solidFill>
              </a:rPr>
              <a:t>Internet of Things (</a:t>
            </a:r>
            <a:r>
              <a:rPr lang="en-IN" dirty="0" err="1" smtClean="0">
                <a:solidFill>
                  <a:srgbClr val="FF00FF"/>
                </a:solidFill>
              </a:rPr>
              <a:t>IoT</a:t>
            </a:r>
            <a:r>
              <a:rPr lang="en-IN" dirty="0" smtClean="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smtClean="0"/>
          </a:p>
          <a:p>
            <a:pPr algn="ctr"/>
            <a:endParaRPr lang="en-IN" dirty="0" smtClean="0">
              <a:latin typeface="Arial" pitchFamily="34" charset="0"/>
              <a:cs typeface="Arial" pitchFamily="34" charset="0"/>
            </a:endParaRPr>
          </a:p>
          <a:p>
            <a:pPr algn="ctr"/>
            <a:r>
              <a:rPr lang="en-IN" dirty="0" smtClean="0">
                <a:latin typeface="Arial" pitchFamily="34" charset="0"/>
                <a:cs typeface="Arial" pitchFamily="34" charset="0"/>
              </a:rPr>
              <a:t>A Seminar by</a:t>
            </a:r>
          </a:p>
          <a:p>
            <a:pPr algn="ctr"/>
            <a:r>
              <a:rPr lang="en-IN" sz="3600" b="1" dirty="0" smtClean="0">
                <a:solidFill>
                  <a:srgbClr val="0000FF"/>
                </a:solidFill>
              </a:rPr>
              <a:t>Mohan Kumar G.</a:t>
            </a:r>
          </a:p>
          <a:p>
            <a:pPr algn="ctr"/>
            <a:r>
              <a:rPr lang="en-IN" sz="2000" b="1" dirty="0" smtClean="0">
                <a:solidFill>
                  <a:schemeClr val="tx1">
                    <a:lumMod val="85000"/>
                  </a:schemeClr>
                </a:solidFill>
                <a:latin typeface="Times New Roman" pitchFamily="18" charset="0"/>
                <a:cs typeface="Times New Roman" pitchFamily="18" charset="0"/>
              </a:rPr>
              <a:t>1</a:t>
            </a:r>
            <a:r>
              <a:rPr lang="en-IN" sz="2000" b="1" baseline="30000" dirty="0" smtClean="0">
                <a:solidFill>
                  <a:schemeClr val="tx1">
                    <a:lumMod val="85000"/>
                  </a:schemeClr>
                </a:solidFill>
                <a:latin typeface="Times New Roman" pitchFamily="18" charset="0"/>
                <a:cs typeface="Times New Roman" pitchFamily="18" charset="0"/>
              </a:rPr>
              <a:t>st</a:t>
            </a:r>
            <a:r>
              <a:rPr lang="en-IN" sz="2000" b="1" dirty="0" smtClean="0">
                <a:solidFill>
                  <a:schemeClr val="tx1">
                    <a:lumMod val="85000"/>
                  </a:schemeClr>
                </a:solidFill>
                <a:latin typeface="Times New Roman" pitchFamily="18" charset="0"/>
                <a:cs typeface="Times New Roman" pitchFamily="18" charset="0"/>
              </a:rPr>
              <a:t> Sem., </a:t>
            </a:r>
            <a:r>
              <a:rPr lang="en-IN" sz="2000" b="1" dirty="0" err="1" smtClean="0">
                <a:solidFill>
                  <a:schemeClr val="tx1">
                    <a:lumMod val="85000"/>
                  </a:schemeClr>
                </a:solidFill>
                <a:latin typeface="Times New Roman" pitchFamily="18" charset="0"/>
                <a:cs typeface="Times New Roman" pitchFamily="18" charset="0"/>
              </a:rPr>
              <a:t>M.Tech</a:t>
            </a:r>
            <a:r>
              <a:rPr lang="en-IN" sz="2000" b="1" dirty="0" smtClean="0">
                <a:solidFill>
                  <a:schemeClr val="tx1">
                    <a:lumMod val="85000"/>
                  </a:schemeClr>
                </a:solidFill>
                <a:latin typeface="Times New Roman" pitchFamily="18" charset="0"/>
                <a:cs typeface="Times New Roman" pitchFamily="18" charset="0"/>
              </a:rPr>
              <a:t>. (M.E.M.),</a:t>
            </a:r>
          </a:p>
          <a:p>
            <a:pPr algn="ctr"/>
            <a:r>
              <a:rPr lang="en-IN" sz="2000" b="1" dirty="0" smtClean="0">
                <a:solidFill>
                  <a:schemeClr val="tx1">
                    <a:lumMod val="85000"/>
                  </a:schemeClr>
                </a:solidFill>
                <a:latin typeface="Times New Roman" pitchFamily="18" charset="0"/>
                <a:cs typeface="Times New Roman" pitchFamily="18" charset="0"/>
              </a:rPr>
              <a:t>S.J.C.E., Mysore. </a:t>
            </a:r>
          </a:p>
          <a:p>
            <a:pPr algn="ctr"/>
            <a:r>
              <a:rPr lang="en-IN" sz="2000" b="1" dirty="0" smtClean="0">
                <a:solidFill>
                  <a:schemeClr val="tx1">
                    <a:lumMod val="85000"/>
                  </a:schemeClr>
                </a:solidFill>
                <a:latin typeface="Times New Roman" pitchFamily="18" charset="0"/>
                <a:cs typeface="Times New Roman" pitchFamily="18" charset="0"/>
              </a:rPr>
              <a:t>								</a:t>
            </a:r>
            <a:r>
              <a:rPr lang="en-IN" sz="1600" b="1" dirty="0" smtClean="0">
                <a:solidFill>
                  <a:srgbClr val="FF00FF"/>
                </a:solidFill>
                <a:latin typeface="+mj-lt"/>
              </a:rPr>
              <a:t>18-01-2016</a:t>
            </a:r>
            <a:endParaRPr lang="en-IN" sz="2400" b="1" dirty="0" smtClean="0">
              <a:solidFill>
                <a:srgbClr val="FF00FF"/>
              </a:solidFill>
              <a:latin typeface="+mj-lt"/>
            </a:endParaRPr>
          </a:p>
          <a:p>
            <a:pPr algn="ct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643042" y="0"/>
            <a:ext cx="5621905" cy="407194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smtClean="0"/>
              <a:t>These networks connected with added security, analytics, and management capabilities.  This will allow </a:t>
            </a:r>
            <a:r>
              <a:rPr lang="en-IN" sz="2400" dirty="0" err="1" smtClean="0"/>
              <a:t>IoT</a:t>
            </a:r>
            <a:r>
              <a:rPr lang="en-IN" sz="2400" dirty="0" smtClean="0"/>
              <a:t> to become even more powerful in what it can help people achieve.</a:t>
            </a:r>
            <a:endParaRPr lang="en-IN" sz="2400" dirty="0"/>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smtClean="0"/>
              <a:t>The more data that is created, the better understanding and wisdom people can obtain.</a:t>
            </a:r>
            <a:endParaRPr lang="en-IN" sz="2400" dirty="0"/>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smtClean="0">
                <a:solidFill>
                  <a:srgbClr val="0000FF"/>
                </a:solidFill>
              </a:rPr>
              <a:t>"The Sky's not the limit. It's only the beginning with </a:t>
            </a:r>
            <a:r>
              <a:rPr lang="en-IN" sz="2400" b="1" i="1" dirty="0" err="1" smtClean="0">
                <a:solidFill>
                  <a:srgbClr val="0000FF"/>
                </a:solidFill>
              </a:rPr>
              <a:t>IoT</a:t>
            </a:r>
            <a:r>
              <a:rPr lang="en-IN" sz="2400" b="1" i="1" dirty="0" smtClean="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smtClean="0"/>
              <a:t>GE’s estimates on potential of just ONE percent savings applied using </a:t>
            </a:r>
            <a:r>
              <a:rPr lang="en-IN" sz="2400" dirty="0" err="1" smtClean="0"/>
              <a:t>IoT</a:t>
            </a:r>
            <a:r>
              <a:rPr lang="en-IN" sz="2400" dirty="0" smtClean="0"/>
              <a:t> across global industry sectors.</a:t>
            </a:r>
            <a:endParaRPr lang="en-IN" sz="2400" dirty="0"/>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smtClean="0">
                <a:solidFill>
                  <a:srgbClr val="7030A0"/>
                </a:solidFill>
              </a:rPr>
              <a:t>Applications of </a:t>
            </a:r>
            <a:r>
              <a:rPr lang="en-IN" sz="3600" b="1" u="sng" dirty="0" err="1" smtClean="0">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smtClean="0"/>
              <a:t>	</a:t>
            </a:r>
            <a:r>
              <a:rPr lang="en-IN" sz="2200" b="1" i="1" dirty="0" smtClean="0">
                <a:solidFill>
                  <a:srgbClr val="0000FF"/>
                </a:solidFill>
              </a:rPr>
              <a:t> "The Ultimate Goal of IOT is to Automate Human Life."</a:t>
            </a:r>
            <a:endParaRPr lang="en-IN" sz="2200" dirty="0" smtClean="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smtClean="0">
                <a:solidFill>
                  <a:srgbClr val="7030A0"/>
                </a:solidFill>
              </a:rPr>
              <a:t>Few Applications of </a:t>
            </a:r>
            <a:r>
              <a:rPr lang="en-IN" sz="4000" b="1" u="sng" dirty="0" err="1" smtClean="0">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smtClean="0"/>
              <a:t>Building and Home automation</a:t>
            </a:r>
          </a:p>
          <a:p>
            <a:pPr algn="just">
              <a:buClr>
                <a:srgbClr val="0000FF"/>
              </a:buClr>
              <a:buFont typeface="Wingdings" pitchFamily="2" charset="2"/>
              <a:buChar char="ü"/>
            </a:pPr>
            <a:r>
              <a:rPr lang="en-IN" sz="2800" dirty="0" smtClean="0"/>
              <a:t>Manufacturing</a:t>
            </a:r>
          </a:p>
          <a:p>
            <a:pPr algn="just">
              <a:buClr>
                <a:srgbClr val="0000FF"/>
              </a:buClr>
              <a:buFont typeface="Wingdings" pitchFamily="2" charset="2"/>
              <a:buChar char="ü"/>
            </a:pPr>
            <a:r>
              <a:rPr lang="en-IN" sz="2800" dirty="0" smtClean="0"/>
              <a:t>Medical and Healthcare systems</a:t>
            </a:r>
          </a:p>
          <a:p>
            <a:pPr algn="just">
              <a:buClr>
                <a:srgbClr val="0000FF"/>
              </a:buClr>
              <a:buFont typeface="Wingdings" pitchFamily="2" charset="2"/>
              <a:buChar char="ü"/>
            </a:pPr>
            <a:r>
              <a:rPr lang="en-IN" sz="2800" dirty="0" smtClean="0"/>
              <a:t>Media</a:t>
            </a:r>
          </a:p>
          <a:p>
            <a:pPr algn="just">
              <a:buClr>
                <a:srgbClr val="0000FF"/>
              </a:buClr>
              <a:buFont typeface="Wingdings" pitchFamily="2" charset="2"/>
              <a:buChar char="ü"/>
            </a:pPr>
            <a:r>
              <a:rPr lang="en-IN" sz="2800" dirty="0" smtClean="0"/>
              <a:t>Environmental monitoring</a:t>
            </a:r>
          </a:p>
          <a:p>
            <a:pPr algn="just">
              <a:buClr>
                <a:srgbClr val="0000FF"/>
              </a:buClr>
              <a:buFont typeface="Wingdings" pitchFamily="2" charset="2"/>
              <a:buChar char="ü"/>
            </a:pPr>
            <a:r>
              <a:rPr lang="en-IN" sz="2800" dirty="0" smtClean="0"/>
              <a:t>Infrastructure management</a:t>
            </a:r>
          </a:p>
          <a:p>
            <a:pPr algn="just">
              <a:buClr>
                <a:srgbClr val="0000FF"/>
              </a:buClr>
              <a:buFont typeface="Wingdings" pitchFamily="2" charset="2"/>
              <a:buChar char="ü"/>
            </a:pPr>
            <a:r>
              <a:rPr lang="en-IN" sz="2800" dirty="0" smtClean="0"/>
              <a:t>Energy management</a:t>
            </a:r>
          </a:p>
          <a:p>
            <a:pPr algn="just">
              <a:buClr>
                <a:srgbClr val="0000FF"/>
              </a:buClr>
              <a:buFont typeface="Wingdings" pitchFamily="2" charset="2"/>
              <a:buChar char="ü"/>
            </a:pPr>
            <a:r>
              <a:rPr lang="en-IN" sz="2800" dirty="0" smtClean="0"/>
              <a:t>Transportation</a:t>
            </a:r>
          </a:p>
          <a:p>
            <a:pPr algn="just">
              <a:buClr>
                <a:srgbClr val="0000FF"/>
              </a:buClr>
              <a:buFont typeface="Wingdings" pitchFamily="2" charset="2"/>
              <a:buChar char="ü"/>
            </a:pPr>
            <a:r>
              <a:rPr lang="en-IN" sz="2800" dirty="0" smtClean="0"/>
              <a:t>Better quality of life for elderly</a:t>
            </a:r>
          </a:p>
          <a:p>
            <a:pPr algn="just">
              <a:buClr>
                <a:srgbClr val="0000FF"/>
              </a:buClr>
              <a:buFont typeface="Wingdings" pitchFamily="2" charset="2"/>
              <a:buChar char="ü"/>
            </a:pPr>
            <a:r>
              <a:rPr lang="en-IN" sz="2800" dirty="0" smtClean="0"/>
              <a:t>... ... ...</a:t>
            </a:r>
            <a:endParaRPr lang="en-IN" sz="2800" b="1" i="1" dirty="0" smtClean="0">
              <a:solidFill>
                <a:srgbClr val="0000FF"/>
              </a:solidFill>
            </a:endParaRPr>
          </a:p>
          <a:p>
            <a:pPr algn="ctr">
              <a:buClr>
                <a:srgbClr val="0000FF"/>
              </a:buClr>
              <a:buNone/>
            </a:pPr>
            <a:r>
              <a:rPr lang="en-IN" sz="2800" b="1" i="1" dirty="0" smtClean="0">
                <a:solidFill>
                  <a:srgbClr val="0000FF"/>
                </a:solidFill>
              </a:rPr>
              <a:t>You name it, and you will have it in </a:t>
            </a:r>
            <a:r>
              <a:rPr lang="en-IN" sz="2800" b="1" i="1" dirty="0" err="1" smtClean="0">
                <a:solidFill>
                  <a:srgbClr val="0000FF"/>
                </a:solidFill>
              </a:rPr>
              <a:t>IoT</a:t>
            </a:r>
            <a:r>
              <a:rPr lang="en-IN" sz="2800" b="1" i="1" dirty="0" smtClean="0">
                <a:solidFill>
                  <a:srgbClr val="0000FF"/>
                </a:solidFill>
              </a:rPr>
              <a:t>!</a:t>
            </a:r>
            <a:endParaRPr lang="en-IN" sz="2800" dirty="0" smtClean="0"/>
          </a:p>
          <a:p>
            <a:pPr algn="just">
              <a:buClr>
                <a:srgbClr val="0000FF"/>
              </a:buClr>
              <a:buFont typeface="Wingdings" pitchFamily="2" charset="2"/>
              <a:buChar char="ü"/>
            </a:pPr>
            <a:endParaRPr lang="en-IN" sz="2800" dirty="0" smtClean="0"/>
          </a:p>
          <a:p>
            <a:pPr algn="just">
              <a:buClr>
                <a:srgbClr val="0000FF"/>
              </a:buClr>
              <a:buFont typeface="Wingdings" pitchFamily="2" charset="2"/>
              <a:buChar char="ü"/>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smtClean="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smtClean="0">
                <a:solidFill>
                  <a:srgbClr val="0000FF"/>
                </a:solidFill>
              </a:rPr>
              <a:t>What is Internet of Things?</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How </a:t>
            </a:r>
            <a:r>
              <a:rPr lang="en-IN" dirty="0" err="1" smtClean="0">
                <a:solidFill>
                  <a:srgbClr val="0000FF"/>
                </a:solidFill>
              </a:rPr>
              <a:t>IoT</a:t>
            </a:r>
            <a:r>
              <a:rPr lang="en-IN" dirty="0" smtClean="0">
                <a:solidFill>
                  <a:srgbClr val="0000FF"/>
                </a:solidFill>
              </a:rPr>
              <a:t> Works?</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Current Status &amp; Future Prospect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Knowledge Management – From Data to Wisdom</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The Future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The Potential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Few Applications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Technological Challenges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Criticisms &amp; Controversies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References</a:t>
            </a:r>
            <a:endParaRPr lang="en-IN" dirty="0" smtClean="0">
              <a:solidFill>
                <a:srgbClr val="0000FF"/>
              </a:solidFill>
            </a:endParaRPr>
          </a:p>
          <a:p>
            <a:pPr algn="just">
              <a:buFont typeface="Wingdings" pitchFamily="2" charset="2"/>
              <a:buChar char="Ø"/>
            </a:pPr>
            <a:endParaRPr lang="en-IN" dirty="0" smtClean="0"/>
          </a:p>
          <a:p>
            <a:pPr algn="just">
              <a:buFont typeface="Wingdings" pitchFamily="2" charset="2"/>
              <a:buChar char="Ø"/>
            </a:pP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smtClean="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smtClean="0"/>
              <a:t>	</a:t>
            </a:r>
            <a:r>
              <a:rPr lang="en-IN" sz="2200" b="1" i="1" dirty="0" smtClean="0"/>
              <a:t> 	</a:t>
            </a:r>
            <a:r>
              <a:rPr lang="en-IN" sz="2400" dirty="0" smtClean="0"/>
              <a:t>In the world of </a:t>
            </a:r>
            <a:r>
              <a:rPr lang="en-IN" sz="2400" dirty="0" err="1" smtClean="0"/>
              <a:t>IoT</a:t>
            </a:r>
            <a:r>
              <a:rPr lang="en-IN" sz="2400" dirty="0" smtClean="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smtClean="0">
                <a:solidFill>
                  <a:srgbClr val="0000FF"/>
                </a:solidFill>
              </a:rPr>
              <a:t>		</a:t>
            </a:r>
            <a:r>
              <a:rPr lang="en-IN" sz="3100" dirty="0" smtClean="0"/>
              <a:t>Of course, we know nothing remains static, especially when it comes to the Internet. Initiatives and advances, such as Cisco‘s Planetary Skin, GE’s Industrial Internet, HP‘s central nervous system for the earth (</a:t>
            </a:r>
            <a:r>
              <a:rPr lang="en-IN" sz="3100" dirty="0" err="1" smtClean="0"/>
              <a:t>CeNSE</a:t>
            </a:r>
            <a:r>
              <a:rPr lang="en-IN" sz="3100" dirty="0" smtClean="0"/>
              <a:t>), and smart dust, have the potential to add millions—even billions—of sensors to the Internet. </a:t>
            </a:r>
          </a:p>
          <a:p>
            <a:pPr algn="just">
              <a:buNone/>
            </a:pPr>
            <a:r>
              <a:rPr lang="en-IN" sz="3100" dirty="0" smtClean="0"/>
              <a:t>		As cows, water pipes, people, and even shoes, trees, and animals become connected to </a:t>
            </a:r>
            <a:r>
              <a:rPr lang="en-IN" sz="3100" dirty="0" err="1" smtClean="0"/>
              <a:t>IoT</a:t>
            </a:r>
            <a:r>
              <a:rPr lang="en-IN" sz="3100" dirty="0" smtClean="0"/>
              <a:t>, the world has the potential to become a better place.</a:t>
            </a:r>
          </a:p>
          <a:p>
            <a:pPr algn="just">
              <a:buNone/>
            </a:pPr>
            <a:r>
              <a:rPr lang="en-IN" sz="3100" dirty="0" smtClean="0"/>
              <a:t>		</a:t>
            </a:r>
            <a:r>
              <a:rPr lang="en-IN" sz="3100" dirty="0" smtClean="0"/>
              <a:t>“</a:t>
            </a:r>
            <a:r>
              <a:rPr lang="en-IN" sz="3100" dirty="0" smtClean="0"/>
              <a:t>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r>
              <a:rPr lang="en-IN" sz="3100" dirty="0" smtClean="0"/>
              <a:t>.</a:t>
            </a:r>
          </a:p>
          <a:p>
            <a:pPr algn="just">
              <a:buNone/>
            </a:pPr>
            <a:endParaRPr lang="en-IN" sz="3100" dirty="0" smtClean="0"/>
          </a:p>
          <a:p>
            <a:pPr algn="ctr">
              <a:buNone/>
            </a:pPr>
            <a:r>
              <a:rPr lang="en-IN" sz="3200" b="1" i="1" dirty="0" smtClean="0">
                <a:solidFill>
                  <a:srgbClr val="0000FF"/>
                </a:solidFill>
              </a:rPr>
              <a:t> “How much more </a:t>
            </a:r>
            <a:r>
              <a:rPr lang="en-IN" sz="3200" b="1" i="1" dirty="0" err="1" smtClean="0">
                <a:solidFill>
                  <a:srgbClr val="0000FF"/>
                </a:solidFill>
              </a:rPr>
              <a:t>IoT</a:t>
            </a:r>
            <a:r>
              <a:rPr lang="en-IN" sz="3200" b="1" i="1" dirty="0" smtClean="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smtClean="0"/>
              <a:t>		</a:t>
            </a:r>
            <a:r>
              <a:rPr lang="en-IN" dirty="0" smtClean="0"/>
              <a:t>Internet of Things is the next stage of the information revolution and referenced the inter-connectivity of everything from urban transport to medical devices to household appliances.</a:t>
            </a:r>
          </a:p>
          <a:p>
            <a:pPr algn="just">
              <a:buNone/>
            </a:pPr>
            <a:r>
              <a:rPr lang="en-IN" dirty="0" smtClean="0"/>
              <a:t>		Integration with the Internet implies that devices will use an IP address as a unique identifier. However, due to the limited address space of IPv4 (which allows for 4.3 billion unique addresses), objects in the </a:t>
            </a:r>
            <a:r>
              <a:rPr lang="en-IN" dirty="0" err="1" smtClean="0"/>
              <a:t>IoT</a:t>
            </a:r>
            <a:r>
              <a:rPr lang="en-IN" dirty="0" smtClean="0"/>
              <a:t> will have to use IPv6 to accommodate the extremely large address space required.</a:t>
            </a:r>
          </a:p>
          <a:p>
            <a:pPr algn="just">
              <a:buNone/>
            </a:pPr>
            <a:r>
              <a:rPr lang="en-IN" dirty="0" smtClean="0"/>
              <a:t>		Objects in the </a:t>
            </a:r>
            <a:r>
              <a:rPr lang="en-IN" dirty="0" err="1" smtClean="0"/>
              <a:t>IoT</a:t>
            </a:r>
            <a:r>
              <a:rPr lang="en-IN" dirty="0" smtClean="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smtClean="0"/>
              <a:t>		</a:t>
            </a:r>
            <a:r>
              <a:rPr lang="en-IN" dirty="0" smtClean="0"/>
              <a:t> On the other hand, </a:t>
            </a:r>
            <a:r>
              <a:rPr lang="en-IN" dirty="0" err="1" smtClean="0"/>
              <a:t>IoT</a:t>
            </a:r>
            <a:r>
              <a:rPr lang="en-IN" dirty="0" smtClean="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smtClean="0"/>
              <a:t>		</a:t>
            </a:r>
          </a:p>
          <a:p>
            <a:pPr algn="just">
              <a:buNone/>
            </a:pPr>
            <a:r>
              <a:rPr lang="en-IN" dirty="0" smtClean="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smtClean="0">
                <a:solidFill>
                  <a:srgbClr val="0000FF"/>
                </a:solidFill>
              </a:rPr>
              <a:t>IoT</a:t>
            </a:r>
            <a:r>
              <a:rPr lang="en-IN" sz="2800" b="1" i="1" dirty="0" smtClean="0">
                <a:solidFill>
                  <a:srgbClr val="0000FF"/>
                </a:solidFill>
              </a:rPr>
              <a:t> helps you in LIFE LOGGING</a:t>
            </a:r>
            <a:endParaRPr lang="en-IN"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smtClean="0"/>
              <a:t>	At present </a:t>
            </a:r>
            <a:r>
              <a:rPr lang="en-IN" sz="2800" dirty="0" err="1" smtClean="0"/>
              <a:t>IoT</a:t>
            </a:r>
            <a:r>
              <a:rPr lang="en-IN" sz="2800" dirty="0" smtClean="0"/>
              <a:t> is faced with many challenges, such as:</a:t>
            </a:r>
          </a:p>
          <a:p>
            <a:pPr algn="just">
              <a:buClr>
                <a:srgbClr val="0000FF"/>
              </a:buClr>
              <a:buFont typeface="Wingdings" pitchFamily="2" charset="2"/>
              <a:buChar char="§"/>
            </a:pPr>
            <a:r>
              <a:rPr lang="en-IN" sz="2800" dirty="0" smtClean="0"/>
              <a:t>Scalability</a:t>
            </a:r>
          </a:p>
          <a:p>
            <a:pPr algn="just">
              <a:buClr>
                <a:srgbClr val="0000FF"/>
              </a:buClr>
              <a:buFont typeface="Wingdings" pitchFamily="2" charset="2"/>
              <a:buChar char="§"/>
            </a:pPr>
            <a:r>
              <a:rPr lang="en-IN" sz="2800" dirty="0" smtClean="0"/>
              <a:t>Technological Standardization</a:t>
            </a:r>
            <a:endParaRPr lang="en-IN" sz="2800" dirty="0" smtClean="0"/>
          </a:p>
          <a:p>
            <a:pPr algn="just">
              <a:buClr>
                <a:srgbClr val="0000FF"/>
              </a:buClr>
              <a:buFont typeface="Wingdings" pitchFamily="2" charset="2"/>
              <a:buChar char="§"/>
            </a:pPr>
            <a:r>
              <a:rPr lang="en-IN" sz="2800" dirty="0" smtClean="0"/>
              <a:t>Inter operability</a:t>
            </a:r>
          </a:p>
          <a:p>
            <a:pPr algn="just">
              <a:buClr>
                <a:srgbClr val="0000FF"/>
              </a:buClr>
              <a:buFont typeface="Wingdings" pitchFamily="2" charset="2"/>
              <a:buChar char="§"/>
            </a:pPr>
            <a:r>
              <a:rPr lang="en-IN" sz="2800" dirty="0" smtClean="0"/>
              <a:t>Discovery</a:t>
            </a:r>
          </a:p>
          <a:p>
            <a:pPr algn="just">
              <a:buClr>
                <a:srgbClr val="0000FF"/>
              </a:buClr>
              <a:buFont typeface="Wingdings" pitchFamily="2" charset="2"/>
              <a:buChar char="§"/>
            </a:pPr>
            <a:r>
              <a:rPr lang="en-IN" sz="2800" dirty="0" smtClean="0"/>
              <a:t>Software complexity</a:t>
            </a:r>
          </a:p>
          <a:p>
            <a:pPr algn="just">
              <a:buClr>
                <a:srgbClr val="0000FF"/>
              </a:buClr>
              <a:buFont typeface="Wingdings" pitchFamily="2" charset="2"/>
              <a:buChar char="§"/>
            </a:pPr>
            <a:r>
              <a:rPr lang="en-IN" sz="2800" dirty="0" smtClean="0"/>
              <a:t>Data volumes and interpretation</a:t>
            </a:r>
          </a:p>
          <a:p>
            <a:pPr algn="just">
              <a:buClr>
                <a:srgbClr val="0000FF"/>
              </a:buClr>
              <a:buFont typeface="Wingdings" pitchFamily="2" charset="2"/>
              <a:buChar char="§"/>
            </a:pPr>
            <a:r>
              <a:rPr lang="en-IN" sz="2800" dirty="0" smtClean="0"/>
              <a:t>Power Supply</a:t>
            </a:r>
          </a:p>
          <a:p>
            <a:pPr algn="just">
              <a:buClr>
                <a:srgbClr val="0000FF"/>
              </a:buClr>
              <a:buFont typeface="Wingdings" pitchFamily="2" charset="2"/>
              <a:buChar char="§"/>
            </a:pPr>
            <a:r>
              <a:rPr lang="en-IN" sz="2800" dirty="0" smtClean="0"/>
              <a:t>Interaction and short range communication</a:t>
            </a:r>
          </a:p>
          <a:p>
            <a:pPr algn="just">
              <a:buClr>
                <a:srgbClr val="0000FF"/>
              </a:buClr>
              <a:buFont typeface="Wingdings" pitchFamily="2" charset="2"/>
              <a:buChar char="§"/>
            </a:pPr>
            <a:r>
              <a:rPr lang="en-IN" sz="2800" dirty="0" smtClean="0"/>
              <a:t>Wireless communication</a:t>
            </a:r>
          </a:p>
          <a:p>
            <a:pPr algn="just">
              <a:buClr>
                <a:srgbClr val="0000FF"/>
              </a:buClr>
              <a:buFont typeface="Wingdings" pitchFamily="2" charset="2"/>
              <a:buChar char="§"/>
            </a:pPr>
            <a:r>
              <a:rPr lang="en-IN" sz="2800" dirty="0" smtClean="0"/>
              <a:t>Fault tolerance</a:t>
            </a:r>
            <a:endParaRPr lang="en-IN" sz="2800" dirty="0" smtClean="0"/>
          </a:p>
          <a:p>
            <a:pPr algn="just">
              <a:buClr>
                <a:srgbClr val="0000FF"/>
              </a:buClr>
              <a:buFont typeface="Wingdings"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smtClean="0"/>
              <a:t>		Scholars and social observers and pessimists have doubts about the promises of the ubiquitous computing revolution, in the areas as:</a:t>
            </a:r>
          </a:p>
          <a:p>
            <a:pPr algn="just">
              <a:buNone/>
            </a:pPr>
            <a:endParaRPr lang="en-IN" sz="2800" dirty="0" smtClean="0"/>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Social control</a:t>
            </a:r>
          </a:p>
          <a:p>
            <a:pPr algn="just">
              <a:buClr>
                <a:srgbClr val="0000FF"/>
              </a:buClr>
              <a:buFont typeface="Wingdings" pitchFamily="2" charset="2"/>
              <a:buChar char="§"/>
            </a:pPr>
            <a:r>
              <a:rPr lang="en-IN" sz="2800" dirty="0" smtClean="0"/>
              <a:t>Political manipulation</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a:p>
            <a:pPr algn="just">
              <a:buClr>
                <a:srgbClr val="0000FF"/>
              </a:buClr>
              <a:buFont typeface="Wingdings" pitchFamily="2" charset="2"/>
              <a:buChar char="§"/>
            </a:pPr>
            <a:r>
              <a:rPr lang="en-IN" sz="2800" dirty="0" smtClean="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smtClean="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smtClean="0"/>
              <a:t>www.google.com</a:t>
            </a:r>
          </a:p>
          <a:p>
            <a:pPr marL="514350" lvl="0" indent="-514350">
              <a:lnSpc>
                <a:spcPct val="150000"/>
              </a:lnSpc>
              <a:buClrTx/>
              <a:buFont typeface="+mj-lt"/>
              <a:buAutoNum type="arabicPeriod"/>
            </a:pPr>
            <a:r>
              <a:rPr lang="en-IN" sz="2200" dirty="0" smtClean="0"/>
              <a:t>https://en.wikipedia.org/wiki/Internet_of_Things</a:t>
            </a:r>
          </a:p>
          <a:p>
            <a:pPr marL="514350" lvl="0" indent="-514350">
              <a:lnSpc>
                <a:spcPct val="150000"/>
              </a:lnSpc>
              <a:buClrTx/>
              <a:buFont typeface="+mj-lt"/>
              <a:buAutoNum type="arabicPeriod"/>
            </a:pPr>
            <a:r>
              <a:rPr lang="en-IN" sz="2200" dirty="0" smtClean="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smtClean="0"/>
              <a:t>GE cloud expo 2014, "Industrial Internet as a Service", by </a:t>
            </a:r>
            <a:r>
              <a:rPr lang="en-IN" sz="2200" dirty="0" err="1" smtClean="0"/>
              <a:t>Shyam</a:t>
            </a:r>
            <a:r>
              <a:rPr lang="en-IN" sz="2200" dirty="0" smtClean="0"/>
              <a:t> </a:t>
            </a:r>
            <a:r>
              <a:rPr lang="en-IN" sz="2200" dirty="0" err="1" smtClean="0"/>
              <a:t>Varan</a:t>
            </a:r>
            <a:r>
              <a:rPr lang="en-IN" sz="2200" dirty="0" smtClean="0"/>
              <a:t> </a:t>
            </a:r>
            <a:r>
              <a:rPr lang="en-IN" sz="2200" dirty="0" err="1" smtClean="0"/>
              <a:t>Nath</a:t>
            </a:r>
            <a:r>
              <a:rPr lang="en-IN" sz="2200" dirty="0" smtClean="0"/>
              <a:t>, Principal Architect.</a:t>
            </a:r>
          </a:p>
          <a:p>
            <a:pPr marL="514350" lvl="0" indent="-514350">
              <a:lnSpc>
                <a:spcPct val="150000"/>
              </a:lnSpc>
              <a:buClrTx/>
              <a:buFont typeface="+mj-lt"/>
              <a:buAutoNum type="arabicPeriod"/>
            </a:pPr>
            <a:r>
              <a:rPr lang="en-IN" sz="2200" dirty="0" smtClean="0"/>
              <a:t>Dr. </a:t>
            </a:r>
            <a:r>
              <a:rPr lang="en-IN" sz="2200" dirty="0" err="1" smtClean="0"/>
              <a:t>Mazlan</a:t>
            </a:r>
            <a:r>
              <a:rPr lang="en-IN" sz="2200" dirty="0" smtClean="0"/>
              <a:t> </a:t>
            </a:r>
            <a:r>
              <a:rPr lang="en-IN" sz="2200" dirty="0" err="1" smtClean="0"/>
              <a:t>Abbas</a:t>
            </a:r>
            <a:r>
              <a:rPr lang="en-IN" sz="2200" dirty="0" smtClean="0"/>
              <a:t>, MIMOS </a:t>
            </a:r>
            <a:r>
              <a:rPr lang="en-IN" sz="2200" dirty="0" err="1" smtClean="0"/>
              <a:t>Berhad</a:t>
            </a:r>
            <a:r>
              <a:rPr lang="en-IN" sz="2200" dirty="0" smtClean="0"/>
              <a:t>, </a:t>
            </a:r>
            <a:r>
              <a:rPr lang="en-IN" sz="2200" dirty="0" err="1" smtClean="0"/>
              <a:t>Wisma</a:t>
            </a:r>
            <a:r>
              <a:rPr lang="en-IN" sz="2200" dirty="0" smtClean="0"/>
              <a:t> IEM, </a:t>
            </a:r>
            <a:r>
              <a:rPr lang="en-IN" sz="2200" dirty="0" err="1" smtClean="0"/>
              <a:t>Petaling</a:t>
            </a:r>
            <a:r>
              <a:rPr lang="en-IN" sz="2200" dirty="0" smtClean="0"/>
              <a:t> Jaya</a:t>
            </a:r>
          </a:p>
          <a:p>
            <a:pPr marL="514350" lvl="0" indent="-514350">
              <a:lnSpc>
                <a:spcPct val="150000"/>
              </a:lnSpc>
              <a:buClrTx/>
              <a:buFont typeface="+mj-lt"/>
              <a:buAutoNum type="arabicPeriod"/>
            </a:pPr>
            <a:endParaRPr lang="en-IN" dirty="0" smtClean="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000372"/>
            <a:ext cx="8229600" cy="775542"/>
          </a:xfrm>
        </p:spPr>
        <p:txBody>
          <a:bodyPr>
            <a:normAutofit/>
          </a:bodyPr>
          <a:lstStyle/>
          <a:p>
            <a:pPr algn="ctr"/>
            <a:r>
              <a:rPr lang="en-US" sz="4000" b="1" dirty="0" smtClean="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35</a:t>
            </a:fld>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smtClean="0"/>
              <a:t>		"</a:t>
            </a:r>
            <a:r>
              <a:rPr lang="en-IN" b="1" dirty="0" smtClean="0">
                <a:solidFill>
                  <a:srgbClr val="0000FF"/>
                </a:solidFill>
              </a:rPr>
              <a:t>Things</a:t>
            </a:r>
            <a:r>
              <a:rPr lang="en-IN" dirty="0" smtClean="0"/>
              <a:t>," in the </a:t>
            </a:r>
            <a:r>
              <a:rPr lang="en-IN" dirty="0" err="1" smtClean="0"/>
              <a:t>IoT</a:t>
            </a:r>
            <a:r>
              <a:rPr lang="en-IN" dirty="0" smtClean="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smtClean="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smtClean="0"/>
              <a:t>Communication and cooperation </a:t>
            </a:r>
          </a:p>
          <a:p>
            <a:pPr algn="just">
              <a:lnSpc>
                <a:spcPct val="120000"/>
              </a:lnSpc>
              <a:spcBef>
                <a:spcPts val="0"/>
              </a:spcBef>
              <a:buClr>
                <a:srgbClr val="0000FF"/>
              </a:buClr>
              <a:buFont typeface="Wingdings" pitchFamily="2" charset="2"/>
              <a:buChar char="Ø"/>
            </a:pPr>
            <a:r>
              <a:rPr lang="en-IN" b="1" i="1" dirty="0" smtClean="0"/>
              <a:t>Addressability </a:t>
            </a:r>
          </a:p>
          <a:p>
            <a:pPr algn="just">
              <a:lnSpc>
                <a:spcPct val="120000"/>
              </a:lnSpc>
              <a:spcBef>
                <a:spcPts val="0"/>
              </a:spcBef>
              <a:buClr>
                <a:srgbClr val="0000FF"/>
              </a:buClr>
              <a:buFont typeface="Wingdings" pitchFamily="2" charset="2"/>
              <a:buChar char="Ø"/>
            </a:pPr>
            <a:r>
              <a:rPr lang="en-IN" b="1" i="1" dirty="0" smtClean="0"/>
              <a:t>Identification </a:t>
            </a:r>
          </a:p>
          <a:p>
            <a:pPr algn="just">
              <a:lnSpc>
                <a:spcPct val="120000"/>
              </a:lnSpc>
              <a:spcBef>
                <a:spcPts val="0"/>
              </a:spcBef>
              <a:buClr>
                <a:srgbClr val="0000FF"/>
              </a:buClr>
              <a:buFont typeface="Wingdings" pitchFamily="2" charset="2"/>
              <a:buChar char="Ø"/>
            </a:pPr>
            <a:r>
              <a:rPr lang="en-IN" b="1" i="1" dirty="0" smtClean="0"/>
              <a:t>Sensing</a:t>
            </a:r>
          </a:p>
          <a:p>
            <a:pPr algn="just">
              <a:lnSpc>
                <a:spcPct val="120000"/>
              </a:lnSpc>
              <a:spcBef>
                <a:spcPts val="0"/>
              </a:spcBef>
              <a:buClr>
                <a:srgbClr val="0000FF"/>
              </a:buClr>
              <a:buFont typeface="Wingdings" pitchFamily="2" charset="2"/>
              <a:buChar char="Ø"/>
            </a:pPr>
            <a:r>
              <a:rPr lang="en-IN" b="1" i="1" dirty="0" smtClean="0"/>
              <a:t>Actuation</a:t>
            </a:r>
          </a:p>
          <a:p>
            <a:pPr algn="just">
              <a:lnSpc>
                <a:spcPct val="120000"/>
              </a:lnSpc>
              <a:spcBef>
                <a:spcPts val="0"/>
              </a:spcBef>
              <a:buClr>
                <a:srgbClr val="0000FF"/>
              </a:buClr>
              <a:buFont typeface="Wingdings" pitchFamily="2" charset="2"/>
              <a:buChar char="Ø"/>
            </a:pPr>
            <a:r>
              <a:rPr lang="en-IN" b="1" i="1" dirty="0" smtClean="0"/>
              <a:t>Embedded information processing </a:t>
            </a:r>
          </a:p>
          <a:p>
            <a:pPr algn="just">
              <a:lnSpc>
                <a:spcPct val="120000"/>
              </a:lnSpc>
              <a:spcBef>
                <a:spcPts val="0"/>
              </a:spcBef>
              <a:buClr>
                <a:srgbClr val="0000FF"/>
              </a:buClr>
              <a:buFont typeface="Wingdings" pitchFamily="2" charset="2"/>
              <a:buChar char="Ø"/>
            </a:pPr>
            <a:r>
              <a:rPr lang="en-IN" b="1" i="1" dirty="0" smtClean="0"/>
              <a:t>Localization</a:t>
            </a:r>
          </a:p>
          <a:p>
            <a:pPr algn="just">
              <a:lnSpc>
                <a:spcPct val="120000"/>
              </a:lnSpc>
              <a:spcBef>
                <a:spcPts val="0"/>
              </a:spcBef>
              <a:buClr>
                <a:srgbClr val="0000FF"/>
              </a:buClr>
              <a:buFont typeface="Wingdings"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2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smtClean="0">
                <a:solidFill>
                  <a:srgbClr val="0000FF"/>
                </a:solidFill>
              </a:rPr>
              <a:t>“Change is the only thing permanent in this world”</a:t>
            </a:r>
            <a:endParaRPr lang="en-IN" sz="2400" b="1" dirty="0">
              <a:solidFill>
                <a:srgbClr val="0000FF"/>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662</TotalTime>
  <Words>449</Words>
  <Application>Microsoft Office PowerPoint</Application>
  <PresentationFormat>On-screen Show (4:3)</PresentationFormat>
  <Paragraphs>160</Paragraphs>
  <Slides>35</Slides>
  <Notes>0</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Flow</vt:lpstr>
      <vt:lpstr>Module</vt:lpstr>
      <vt:lpstr>Aspect</vt:lpstr>
      <vt:lpstr>Internet of Things (IoT) </vt:lpstr>
      <vt:lpstr>Plan of Presentation</vt:lpstr>
      <vt:lpstr>What is IoT?</vt:lpstr>
      <vt:lpstr>Slide 4</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Slide 18</vt:lpstr>
      <vt:lpstr>Slide 19</vt:lpstr>
      <vt:lpstr>Slide 20</vt:lpstr>
      <vt:lpstr>Sensors in even the holy cow!</vt:lpstr>
      <vt:lpstr>Slide 22</vt:lpstr>
      <vt:lpstr>Slide 23</vt:lpstr>
      <vt:lpstr>Slide 24</vt:lpstr>
      <vt:lpstr>Slide 25</vt:lpstr>
      <vt:lpstr>Slide 26</vt:lpstr>
      <vt:lpstr>Slide 27</vt:lpstr>
      <vt:lpstr>Slide 28</vt:lpstr>
      <vt:lpstr>Slide 29</vt:lpstr>
      <vt:lpstr>TECHNOLOGICAL CHALLENGES OF IoT</vt:lpstr>
      <vt:lpstr>Slide 31</vt:lpstr>
      <vt:lpstr>Criticisms and Controversies of IoT</vt:lpstr>
      <vt:lpstr>Slide 33</vt:lpstr>
      <vt:lpstr>References</vt:lpstr>
      <vt:lpstr>THANK YOU</vt:lpstr>
    </vt:vector>
  </TitlesOfParts>
  <Company>GMK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Mohan Kumar G</dc:creator>
  <cp:keywords>Internet-of-Things; IOT; Internet-of-Machines; (IoT)</cp:keywords>
  <dc:description>This is a Seminar report, prepared to present to Prof. Dr. R. Shrinidhi. sir, for KM seminar presentation event in SJCE, Mysore.</dc:description>
  <cp:lastModifiedBy>Mohan Kumar G</cp:lastModifiedBy>
  <cp:revision>140</cp:revision>
  <dcterms:created xsi:type="dcterms:W3CDTF">2015-12-12T17:49:58Z</dcterms:created>
  <dcterms:modified xsi:type="dcterms:W3CDTF">2016-01-17T12:15:14Z</dcterms:modified>
</cp:coreProperties>
</file>